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7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25"/>
  </p:notesMasterIdLst>
  <p:handoutMasterIdLst>
    <p:handoutMasterId r:id="rId26"/>
  </p:handoutMasterIdLst>
  <p:sldIdLst>
    <p:sldId id="263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75" r:id="rId17"/>
    <p:sldId id="265" r:id="rId18"/>
    <p:sldId id="267" r:id="rId19"/>
    <p:sldId id="268" r:id="rId20"/>
    <p:sldId id="272" r:id="rId21"/>
    <p:sldId id="273" r:id="rId22"/>
    <p:sldId id="274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B0"/>
    <a:srgbClr val="3F5564"/>
    <a:srgbClr val="0077BC"/>
    <a:srgbClr val="D53878"/>
    <a:srgbClr val="008391"/>
    <a:srgbClr val="FBF2B4"/>
    <a:srgbClr val="F0CD50"/>
    <a:srgbClr val="4675B7"/>
    <a:srgbClr val="DBD1E6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807" autoAdjust="0"/>
  </p:normalViewPr>
  <p:slideViewPr>
    <p:cSldViewPr snapToGrid="0">
      <p:cViewPr varScale="1">
        <p:scale>
          <a:sx n="76" d="100"/>
          <a:sy n="76" d="100"/>
        </p:scale>
        <p:origin x="260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2024-06-27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2024-06-27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81eb010fd_0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sv-SE"/>
            </a:br>
            <a:r>
              <a:rPr lang="sv-SE"/>
              <a:t>The physical city is not accessible to everyone. Many families have to consider the special needs of certain members, such as physical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barriers, mental challenges, age-related issues, social phobias, language comprehension, or anxiety. With the expansion of CitiVerse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we are offered a second chance to design the common environment for maximum accessibility. In the first call of CLOUD-DATA and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AI, 2021-23, the focus has been on creating a European standard for technical interoperability. With this call, we can set a new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standard for inclusion.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In the project an existing parametric digital twin will undergo substantial enhancement, evolving into a tool accessible to a broader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audience. The project champions the principles of universal design, ensuring the digital twin's utility and accessibility to all citizens,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thereby embodying the EU's vision of open, inclusive digital infrastructure. This commitment includes alignment with key EU policies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like the Green Deal, Digital Compass, and EU Data Strategy, further underscoring the project's relevance and impact.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A unique aspect of CU is its emphasis on creating tangible economic and social value. By transforming the digital twin into 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/>
              <a:t>dynamic, interactive tool, it aims to enhance urban living experiences, improve accessibility, and open new avenues for growth.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2e81eb010f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81eb010fd_0_1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b="1"/>
              <a:t>Summary from the application: </a:t>
            </a:r>
            <a:r>
              <a:rPr lang="sv-SE"/>
              <a:t>The European Citiverses Uniting for Inclusiveness project (CU) represents a transformative leap in urban digital innovation, offering an inclusive, accessible digital twin tailored to the needs of the broad diversity of citizens and visitors - no matter age or abilities. By integrating state-of-the-art technology with user-centric and universal design, this initiative sets a new benchmark for smart, sustainable urban development in line with the EU's digital strategy. Our collaborative approach, combining expertise across sectors and countries, promises to deliver a scalable, replicable model that enhances quality of life and drives digital inclusivity across Europe.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sv-SE"/>
            </a:br>
            <a:r>
              <a:rPr lang="sv-SE"/>
              <a:t>The physical city is not accessible to everyone. Many families have to consider the special needs of certain members, such as physical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/>
              <a:t>barriers, mental challenges, age-related issues, social phobias, language comprehension, or anxiety. With the expansion of CitiVerse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/>
              <a:t>we are offered a second chance to design the common environment for maximum accessibility. In the first call of CLOUD-DATA and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/>
              <a:t>AI, 2021-23, the focus has been on creating a European standard for technical interoperability. With this call, we can set a new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/>
              <a:t>standard for inclusion.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/>
              <a:t>In the project an existing parametric digital twin will undergo substantial enhancement, evolving into a tool accessible to a broader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/>
              <a:t>audience. The project champions the principles of universal design, ensuring the digital twin's utility and accessibility to all citizens,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/>
              <a:t>thereby embodying the EU's vision of open, inclusive digital infrastructure. This commitment includes alignment with key EU policies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/>
              <a:t>like the Green Deal, Digital Compass, and EU Data Strategy, further underscoring the project's relevance and impact.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/>
              <a:t>A unique aspect of CU is its emphasis on creating tangible economic and social value. By transforming the digital twin into 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/>
              <a:t>dynamic, interactive tool, it aims to enhance urban living experiences, improve accessibility, and open new avenues for growth.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e81eb010f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c8286b193_0_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29c8286b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dd2087d8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9dd2087d8c_0_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29dd2087d8c_0_9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dd2087d8c_0_5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CU är 1 av 4 beviljade citiverse projekt inom EU. Göteborg är i fokus här och pilotarenan för projektet.</a:t>
            </a:r>
            <a:endParaRPr/>
          </a:p>
        </p:txBody>
      </p:sp>
      <p:sp>
        <p:nvSpPr>
          <p:cNvPr id="205" name="Google Shape;205;g29dd2087d8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81eb010fd_0_18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e81eb010fd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81eb010fd_0_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000"/>
              <a:t>Inom ca 10 år kommer 80.000 kommuner i EU att arbeta digitalt med stadsutveckling. Eftersom det inte finns några standards på området, riskerar marknaden utvecklas till en dyr röra - där EU dels kommer att lägga massor av pengar, utan att få någon vidare kvalitet för investeringen. CitiVerse* har blivit ett strategiskt område för EU, där man strävar efter att skapa en standard som möjliggör “interoperabilitet” - delning och samarbete kring hela företeelsen. </a:t>
            </a:r>
            <a:br>
              <a:rPr lang="sv-SE" sz="1000"/>
            </a:br>
            <a:r>
              <a:rPr lang="sv-SE" sz="1000"/>
              <a:t>Digital tvilling (geodata, statisk data om grönska, fastigheter, material) + flödesdata (IoT, konsumtionsdata, temperaturer, rörelsedata, etc). Grunden till standardiseringen har lagts genom ett arbete inom IoT (i Sverige drivet av Rise). De digitala tvillingarna kommer hack i häl, som den miljö där IoT kan visualiseras. 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2e81eb010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0504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83681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97907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49262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68127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09300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58608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8918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62015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172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5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737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04486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4047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969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583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F75068A3-1A23-D7A8-E32B-9930CB95D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32955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93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1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160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40061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5001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05315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6976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26176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2932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8695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409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6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22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209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23626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5746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321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953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D0EC1FC0-8DDF-31BC-6880-F607E54C8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71472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64234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16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1965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83792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98581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8613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04994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7389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11157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634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bg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5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85020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70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271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653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188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217DBA35-B954-D5BE-3055-10F75AB3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0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8842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1_Endast rubri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46125" y="636587"/>
            <a:ext cx="91800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6589711" y="6558777"/>
            <a:ext cx="4567334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11177516" y="6558777"/>
            <a:ext cx="50013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677649" y="6558777"/>
            <a:ext cx="156211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252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 Blå punkter">
  <p:cSld name="Två delar Blå punkter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179388" y="168274"/>
            <a:ext cx="11826875" cy="585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46126" y="636587"/>
            <a:ext cx="51816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746126" y="2225040"/>
            <a:ext cx="5181600" cy="307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1A64"/>
              </a:buClr>
              <a:buSzPts val="2200"/>
              <a:buFont typeface="Helvetica Neue"/>
              <a:buChar char="•"/>
              <a:defRPr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1A64"/>
              </a:buClr>
              <a:buSzPts val="2000"/>
              <a:buFont typeface="Helvetica Neue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1A64"/>
              </a:buClr>
              <a:buSzPts val="1800"/>
              <a:buFont typeface="Helvetica Neue"/>
              <a:buChar char="•"/>
              <a:defRPr/>
            </a:lvl3pPr>
            <a:lvl4pPr marL="1828800" lvl="3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1A64"/>
              </a:buClr>
              <a:buSzPts val="1600"/>
              <a:buFont typeface="Helvetica Neue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1A64"/>
              </a:buClr>
              <a:buSzPts val="1400"/>
              <a:buFont typeface="Helvetica Neue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6589711" y="6558777"/>
            <a:ext cx="4567334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11177516" y="6558777"/>
            <a:ext cx="50013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677649" y="6558777"/>
            <a:ext cx="156211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853" y="6254476"/>
            <a:ext cx="827835" cy="39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6589641" y="168275"/>
            <a:ext cx="5416621" cy="58547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7410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87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361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7787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6595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923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76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85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9347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5003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885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96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tx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53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732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2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42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4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9D6F5AB1-2AEA-F21F-66E0-3054F0956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0645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0489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5246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2049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9119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419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3844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1178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00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002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14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17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40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122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228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54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4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D1A0E380-5DF5-5913-9E3F-A6C5E1749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5085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3511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3317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9283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58825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96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3270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4537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44359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506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50971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906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3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7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3442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750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9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230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402B4037-311E-98D0-D073-392D44DB9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3382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99988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56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27902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23636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71220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14311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0592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69709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08066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4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98426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4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553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168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8676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289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950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4F514343-718C-65D7-600B-35F34BA2C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10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627" r:id="rId9"/>
    <p:sldLayoutId id="2147484625" r:id="rId10"/>
    <p:sldLayoutId id="2147484536" r:id="rId11"/>
    <p:sldLayoutId id="2147484537" r:id="rId12"/>
    <p:sldLayoutId id="2147484538" r:id="rId13"/>
    <p:sldLayoutId id="2147484539" r:id="rId14"/>
    <p:sldLayoutId id="2147484626" r:id="rId15"/>
    <p:sldLayoutId id="2147484540" r:id="rId16"/>
    <p:sldLayoutId id="2147484408" r:id="rId17"/>
    <p:sldLayoutId id="2147484409" r:id="rId18"/>
    <p:sldLayoutId id="2147484043" r:id="rId19"/>
    <p:sldLayoutId id="2147484670" r:id="rId20"/>
    <p:sldLayoutId id="2147484671" r:id="rId21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541" r:id="rId2"/>
    <p:sldLayoutId id="2147484542" r:id="rId3"/>
    <p:sldLayoutId id="2147484543" r:id="rId4"/>
    <p:sldLayoutId id="214748454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548" r:id="rId11"/>
    <p:sldLayoutId id="2147484549" r:id="rId12"/>
    <p:sldLayoutId id="2147484550" r:id="rId13"/>
    <p:sldLayoutId id="2147484551" r:id="rId14"/>
    <p:sldLayoutId id="2147484628" r:id="rId15"/>
    <p:sldLayoutId id="2147484552" r:id="rId16"/>
    <p:sldLayoutId id="2147484424" r:id="rId17"/>
    <p:sldLayoutId id="2147484425" r:id="rId18"/>
    <p:sldLayoutId id="2147484426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553" r:id="rId2"/>
    <p:sldLayoutId id="2147484554" r:id="rId3"/>
    <p:sldLayoutId id="2147484555" r:id="rId4"/>
    <p:sldLayoutId id="2147484556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560" r:id="rId11"/>
    <p:sldLayoutId id="2147484561" r:id="rId12"/>
    <p:sldLayoutId id="2147484562" r:id="rId13"/>
    <p:sldLayoutId id="2147484563" r:id="rId14"/>
    <p:sldLayoutId id="2147484629" r:id="rId15"/>
    <p:sldLayoutId id="2147484564" r:id="rId16"/>
    <p:sldLayoutId id="2147484441" r:id="rId17"/>
    <p:sldLayoutId id="2147484442" r:id="rId18"/>
    <p:sldLayoutId id="2147484443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565" r:id="rId2"/>
    <p:sldLayoutId id="2147484566" r:id="rId3"/>
    <p:sldLayoutId id="2147484567" r:id="rId4"/>
    <p:sldLayoutId id="2147484568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572" r:id="rId11"/>
    <p:sldLayoutId id="2147484573" r:id="rId12"/>
    <p:sldLayoutId id="2147484574" r:id="rId13"/>
    <p:sldLayoutId id="2147484575" r:id="rId14"/>
    <p:sldLayoutId id="2147484630" r:id="rId15"/>
    <p:sldLayoutId id="2147484576" r:id="rId16"/>
    <p:sldLayoutId id="2147484458" r:id="rId17"/>
    <p:sldLayoutId id="2147484459" r:id="rId18"/>
    <p:sldLayoutId id="2147484460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577" r:id="rId2"/>
    <p:sldLayoutId id="2147484578" r:id="rId3"/>
    <p:sldLayoutId id="2147484579" r:id="rId4"/>
    <p:sldLayoutId id="2147484580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584" r:id="rId11"/>
    <p:sldLayoutId id="2147484585" r:id="rId12"/>
    <p:sldLayoutId id="2147484586" r:id="rId13"/>
    <p:sldLayoutId id="2147484587" r:id="rId14"/>
    <p:sldLayoutId id="2147484631" r:id="rId15"/>
    <p:sldLayoutId id="2147484588" r:id="rId16"/>
    <p:sldLayoutId id="2147484475" r:id="rId17"/>
    <p:sldLayoutId id="2147484476" r:id="rId18"/>
    <p:sldLayoutId id="2147484477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589" r:id="rId2"/>
    <p:sldLayoutId id="2147484590" r:id="rId3"/>
    <p:sldLayoutId id="2147484591" r:id="rId4"/>
    <p:sldLayoutId id="2147484592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596" r:id="rId11"/>
    <p:sldLayoutId id="2147484597" r:id="rId12"/>
    <p:sldLayoutId id="2147484598" r:id="rId13"/>
    <p:sldLayoutId id="2147484599" r:id="rId14"/>
    <p:sldLayoutId id="2147484632" r:id="rId15"/>
    <p:sldLayoutId id="2147484600" r:id="rId16"/>
    <p:sldLayoutId id="2147484492" r:id="rId17"/>
    <p:sldLayoutId id="2147484493" r:id="rId18"/>
    <p:sldLayoutId id="2147484494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601" r:id="rId2"/>
    <p:sldLayoutId id="2147484602" r:id="rId3"/>
    <p:sldLayoutId id="2147484603" r:id="rId4"/>
    <p:sldLayoutId id="2147484604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08" r:id="rId11"/>
    <p:sldLayoutId id="2147484609" r:id="rId12"/>
    <p:sldLayoutId id="2147484610" r:id="rId13"/>
    <p:sldLayoutId id="2147484611" r:id="rId14"/>
    <p:sldLayoutId id="2147484633" r:id="rId15"/>
    <p:sldLayoutId id="2147484612" r:id="rId16"/>
    <p:sldLayoutId id="2147484509" r:id="rId17"/>
    <p:sldLayoutId id="2147484510" r:id="rId18"/>
    <p:sldLayoutId id="2147484511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613" r:id="rId2"/>
    <p:sldLayoutId id="2147484614" r:id="rId3"/>
    <p:sldLayoutId id="2147484615" r:id="rId4"/>
    <p:sldLayoutId id="2147484616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20" r:id="rId11"/>
    <p:sldLayoutId id="2147484621" r:id="rId12"/>
    <p:sldLayoutId id="2147484622" r:id="rId13"/>
    <p:sldLayoutId id="2147484623" r:id="rId14"/>
    <p:sldLayoutId id="2147484634" r:id="rId15"/>
    <p:sldLayoutId id="2147484624" r:id="rId16"/>
    <p:sldLayoutId id="2147484526" r:id="rId17"/>
    <p:sldLayoutId id="2147484527" r:id="rId18"/>
    <p:sldLayoutId id="2147484528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CU-projektet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Information, nämnden för Intraservice 2024-06-27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28906B-5C37-9850-87E1-A24F12D9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CU-projektet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9FC9D0-981B-A4F5-6FB6-DDB48502457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Projektnamn: </a:t>
            </a:r>
            <a:r>
              <a:rPr lang="sv-SE" dirty="0" err="1"/>
              <a:t>European</a:t>
            </a:r>
            <a:r>
              <a:rPr lang="sv-SE" dirty="0"/>
              <a:t> </a:t>
            </a:r>
            <a:r>
              <a:rPr lang="sv-SE" dirty="0" err="1"/>
              <a:t>Citiverses</a:t>
            </a:r>
            <a:r>
              <a:rPr lang="sv-SE" dirty="0"/>
              <a:t> </a:t>
            </a:r>
            <a:r>
              <a:rPr lang="sv-SE" dirty="0" err="1"/>
              <a:t>Uniting</a:t>
            </a:r>
            <a:r>
              <a:rPr lang="sv-SE" dirty="0"/>
              <a:t> for </a:t>
            </a:r>
            <a:r>
              <a:rPr lang="sv-SE" dirty="0" err="1"/>
              <a:t>Inclusiveness</a:t>
            </a:r>
            <a:r>
              <a:rPr lang="sv-SE" dirty="0"/>
              <a:t> (CU)</a:t>
            </a:r>
          </a:p>
          <a:p>
            <a:r>
              <a:rPr lang="sv-SE" dirty="0"/>
              <a:t>Projektnummer (EU): 101168005</a:t>
            </a:r>
          </a:p>
          <a:p>
            <a:endParaRPr lang="sv-SE" dirty="0"/>
          </a:p>
          <a:p>
            <a:r>
              <a:rPr lang="sv-SE" dirty="0"/>
              <a:t>Projektdeltagare: myndigheter, lärosäten och företag, främst från Sverige, men även från Bulgarien, Nederländerna, Polen och Rumänien.</a:t>
            </a:r>
          </a:p>
          <a:p>
            <a:r>
              <a:rPr lang="sv-SE" dirty="0"/>
              <a:t>Ansökan lämnades in av </a:t>
            </a:r>
            <a:r>
              <a:rPr lang="sv-SE" dirty="0" err="1"/>
              <a:t>Lindholmen</a:t>
            </a:r>
            <a:r>
              <a:rPr lang="sv-SE" dirty="0"/>
              <a:t> Science Park, som skulle ha rollen som Project </a:t>
            </a:r>
            <a:r>
              <a:rPr lang="sv-SE" dirty="0" err="1"/>
              <a:t>Lead</a:t>
            </a:r>
            <a:r>
              <a:rPr lang="sv-SE" dirty="0"/>
              <a:t> (co-ordinator)</a:t>
            </a:r>
          </a:p>
          <a:p>
            <a:r>
              <a:rPr lang="sv-SE" dirty="0"/>
              <a:t>EU underkände Lindholmens kreditvärdighet.</a:t>
            </a:r>
          </a:p>
          <a:p>
            <a:r>
              <a:rPr lang="sv-SE" dirty="0"/>
              <a:t>Göteborgs Stad övertog ansvaret för projektet.</a:t>
            </a:r>
          </a:p>
          <a:p>
            <a:r>
              <a:rPr lang="sv-SE" dirty="0"/>
              <a:t>Inom staden ansågs först Stadsbyggnadsnämnden som lämplig co-ordinator utifrån ansvaret för utveckling för den digitala tvillingen. </a:t>
            </a:r>
          </a:p>
          <a:p>
            <a:r>
              <a:rPr lang="sv-SE" dirty="0"/>
              <a:t>Stadsledningskontoret föreslog efter dialog med förvaltningarna att nämnden för Intraservice ska ta rollen som co-ordinator.</a:t>
            </a:r>
          </a:p>
        </p:txBody>
      </p:sp>
    </p:spTree>
    <p:extLst>
      <p:ext uri="{BB962C8B-B14F-4D97-AF65-F5344CB8AC3E}">
        <p14:creationId xmlns:p14="http://schemas.microsoft.com/office/powerpoint/2010/main" val="35814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77948F-0879-B7AF-B4B1-9E2E1AE7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Intraservices ansvar för projektet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488709-2871-C41C-6C71-DD607071D6A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Co-ordinator (Intraservice) har övergripande ansvar för projektets genomförande, inbegripet</a:t>
            </a:r>
          </a:p>
          <a:p>
            <a:pPr lvl="1"/>
            <a:r>
              <a:rPr lang="sv-SE" dirty="0"/>
              <a:t>Fördelning av beviljade bidrag till projektdeltagare och redovisning till EU</a:t>
            </a:r>
          </a:p>
          <a:p>
            <a:pPr lvl="1"/>
            <a:r>
              <a:rPr lang="sv-SE" dirty="0"/>
              <a:t>Indrivning och återbetalning av eventuellt felaktiga utbetalningar till deltagande parter i projektet</a:t>
            </a:r>
          </a:p>
          <a:p>
            <a:pPr lvl="1"/>
            <a:r>
              <a:rPr lang="sv-SE" dirty="0"/>
              <a:t>Rapportering av projektets resultat</a:t>
            </a:r>
          </a:p>
          <a:p>
            <a:r>
              <a:rPr lang="sv-SE" dirty="0"/>
              <a:t>Intraservice övertar även ansvaret för inskickad ansökan till EU</a:t>
            </a:r>
          </a:p>
          <a:p>
            <a:pPr lvl="1"/>
            <a:r>
              <a:rPr lang="sv-SE" dirty="0"/>
              <a:t>I ansvaret ingår att komplettera och fullfölja ansökan genom att underteckna överenskommelser med EU</a:t>
            </a:r>
          </a:p>
          <a:p>
            <a:r>
              <a:rPr lang="sv-SE" dirty="0"/>
              <a:t>Lindholmen Science Park är teknisk koordinator, leder arbetet i projektet och rapporterar till Intraservice</a:t>
            </a:r>
          </a:p>
          <a:p>
            <a:r>
              <a:rPr lang="sv-SE" dirty="0"/>
              <a:t>I övrigt kvarstår det ansvar Intraservice har som projektdeltagare i ansökan.</a:t>
            </a:r>
          </a:p>
        </p:txBody>
      </p:sp>
    </p:spTree>
    <p:extLst>
      <p:ext uri="{BB962C8B-B14F-4D97-AF65-F5344CB8AC3E}">
        <p14:creationId xmlns:p14="http://schemas.microsoft.com/office/powerpoint/2010/main" val="150584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964A0-404F-7913-4C0C-07D97933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Undertecknande av dokument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20B6B8-1522-7AE5-7AFC-F4FE0076ADF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b="1" dirty="0" err="1"/>
              <a:t>Declaration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Honour</a:t>
            </a:r>
            <a:endParaRPr lang="sv-SE" b="1" dirty="0"/>
          </a:p>
          <a:p>
            <a:r>
              <a:rPr lang="sv-SE" dirty="0"/>
              <a:t>Intraservice bekräftar bl.a. att Staden:</a:t>
            </a:r>
          </a:p>
          <a:p>
            <a:pPr lvl="1"/>
            <a:r>
              <a:rPr lang="sv-SE" dirty="0"/>
              <a:t>har lämnat korrekt information i ansökan för projektet</a:t>
            </a:r>
          </a:p>
          <a:p>
            <a:pPr lvl="1"/>
            <a:r>
              <a:rPr lang="sv-SE" dirty="0"/>
              <a:t>förbinder sig att delta i projektet och anta rollen som co-ordinator för samtliga deltagare</a:t>
            </a:r>
          </a:p>
          <a:p>
            <a:pPr lvl="1"/>
            <a:r>
              <a:rPr lang="sv-SE" dirty="0"/>
              <a:t>har tillräckliga resurser för att genomföra projektet</a:t>
            </a:r>
          </a:p>
          <a:p>
            <a:pPr marL="457200" indent="-457200">
              <a:buFont typeface="+mj-lt"/>
              <a:buAutoNum type="arabicPeriod"/>
            </a:pPr>
            <a:r>
              <a:rPr lang="sv-SE" b="1" dirty="0"/>
              <a:t>Grant </a:t>
            </a:r>
            <a:r>
              <a:rPr lang="sv-SE" b="1" dirty="0" err="1"/>
              <a:t>Agreement</a:t>
            </a:r>
            <a:endParaRPr lang="sv-SE" b="1" dirty="0"/>
          </a:p>
          <a:p>
            <a:r>
              <a:rPr lang="sv-SE" dirty="0"/>
              <a:t>Överenskommelse mellan EU, co-ordinator samt därefter projektdeltagare</a:t>
            </a:r>
          </a:p>
          <a:p>
            <a:pPr lvl="1"/>
            <a:r>
              <a:rPr lang="sv-SE" dirty="0"/>
              <a:t>Reglerar mottagande och ansvar kopplat till de beviljade medel som EU lämnar till projektet</a:t>
            </a:r>
          </a:p>
          <a:p>
            <a:pPr lvl="1"/>
            <a:r>
              <a:rPr lang="sv-SE" dirty="0"/>
              <a:t>Co-ordinator (Intraservice) undertecknar Grant </a:t>
            </a:r>
            <a:r>
              <a:rPr lang="sv-SE" dirty="0" err="1"/>
              <a:t>Agreement</a:t>
            </a:r>
            <a:r>
              <a:rPr lang="sv-SE" dirty="0"/>
              <a:t> först, blir gällande när båda parter undertecknat</a:t>
            </a:r>
          </a:p>
          <a:p>
            <a:pPr lvl="1"/>
            <a:r>
              <a:rPr lang="sv-SE" dirty="0"/>
              <a:t>Senast 30 dagar därefter måste var och en av projektdeltagarna underteckna en anslutningsblankett Accession Form) för att få delta i projektet</a:t>
            </a:r>
          </a:p>
          <a:p>
            <a:pPr lvl="1"/>
            <a:r>
              <a:rPr lang="sv-SE" dirty="0"/>
              <a:t>Både co-ordinator och deltagare är sedan återbetalningsskyldiga för sin egen del av utbetalda bidrag.</a:t>
            </a:r>
          </a:p>
        </p:txBody>
      </p:sp>
    </p:spTree>
    <p:extLst>
      <p:ext uri="{BB962C8B-B14F-4D97-AF65-F5344CB8AC3E}">
        <p14:creationId xmlns:p14="http://schemas.microsoft.com/office/powerpoint/2010/main" val="2399323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CB2A55-DB5E-6697-FE82-A8B439D4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02B355-F2BA-DBED-B8E4-F2987B23C64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Intraservice är ansvarig och i första hand återbetalningsskyldig för projektmedel om inte projektdeltagare som får medel utbetalda för sina kostnader sköter sin rapportering och säkerställer att de följer EU:s riktlinjer</a:t>
            </a:r>
          </a:p>
          <a:p>
            <a:r>
              <a:rPr lang="sv-SE" dirty="0"/>
              <a:t>Som co-ordinator ska Intraservice i första hand driva in eventuellt felaktiga utbetalningar till deltagande parter i projektet</a:t>
            </a:r>
          </a:p>
          <a:p>
            <a:r>
              <a:rPr lang="sv-SE" dirty="0"/>
              <a:t>Den ekonomiska risken är ytterst de 2,3 miljoner Euro som kommer att betalas ut av EU till projektets deltagare</a:t>
            </a:r>
          </a:p>
          <a:p>
            <a:r>
              <a:rPr lang="sv-SE" dirty="0"/>
              <a:t>Ökade kostnader för arbetsinsats i projektet.</a:t>
            </a:r>
          </a:p>
        </p:txBody>
      </p:sp>
    </p:spTree>
    <p:extLst>
      <p:ext uri="{BB962C8B-B14F-4D97-AF65-F5344CB8AC3E}">
        <p14:creationId xmlns:p14="http://schemas.microsoft.com/office/powerpoint/2010/main" val="350033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FF768-F925-DEF1-39E4-A4FB5331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Reducering av risker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B33915-6EE2-481B-D069-C302DC0F71C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Förvaltningens bedömning att risken reduceras avsevärt till följd av att:</a:t>
            </a:r>
          </a:p>
          <a:p>
            <a:pPr lvl="1"/>
            <a:r>
              <a:rPr lang="sv-SE" dirty="0"/>
              <a:t>Intraservice tillsätter av en granskande projektledare </a:t>
            </a:r>
          </a:p>
          <a:p>
            <a:pPr lvl="1"/>
            <a:r>
              <a:rPr lang="sv-SE" dirty="0"/>
              <a:t>Intraservice samordnar med Lindholmen som är projektledare för att säkra att kontroll sker samt att rapporterad information från deltagarna följer EU:s riktlinjer</a:t>
            </a:r>
          </a:p>
          <a:p>
            <a:pPr lvl="1"/>
            <a:r>
              <a:rPr lang="sv-SE" dirty="0"/>
              <a:t>Varje projektdeltagare ska underteckna en anslutningsblankett Accession Form) för att få delta i projektet</a:t>
            </a:r>
          </a:p>
          <a:p>
            <a:pPr lvl="1"/>
            <a:r>
              <a:rPr lang="sv-SE" dirty="0"/>
              <a:t>Co-ordinator och projektdeltagare blir återbetalningsskyldiga för sin egen del av utbetalda bidrag.</a:t>
            </a:r>
          </a:p>
          <a:p>
            <a:pPr lvl="1"/>
            <a:r>
              <a:rPr lang="sv-SE" dirty="0"/>
              <a:t>Intraservice säkerställer löpande granskning av att projektdeltagare som får medel utbetalda för kostnader sköter sin rapportering och säkerställer att  projektet följer EU:s riktlinjer</a:t>
            </a:r>
          </a:p>
          <a:p>
            <a:pPr lvl="1"/>
            <a:r>
              <a:rPr lang="sv-SE" dirty="0"/>
              <a:t>Intraservice får större del av bidraget för administration</a:t>
            </a:r>
          </a:p>
          <a:p>
            <a:r>
              <a:rPr lang="sv-SE" dirty="0"/>
              <a:t>Riskbedömningen delas av </a:t>
            </a:r>
            <a:r>
              <a:rPr lang="sv-SE" dirty="0" err="1"/>
              <a:t>Lindholmen</a:t>
            </a:r>
            <a:r>
              <a:rPr lang="sv-SE" dirty="0"/>
              <a:t>, Stadsledningskontoret och Stadsbyggnadsförvaltningen.</a:t>
            </a:r>
          </a:p>
        </p:txBody>
      </p:sp>
    </p:spTree>
    <p:extLst>
      <p:ext uri="{BB962C8B-B14F-4D97-AF65-F5344CB8AC3E}">
        <p14:creationId xmlns:p14="http://schemas.microsoft.com/office/powerpoint/2010/main" val="59399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14C838-D9CF-A441-C05E-00CDB49F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Beslut kopplat till undertecknande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D3E258-1D26-6950-BDD8-63AB945412F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Beslut om undertecknande av </a:t>
            </a:r>
            <a:r>
              <a:rPr lang="sv-SE" dirty="0" err="1"/>
              <a:t>Declaration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Honour</a:t>
            </a:r>
            <a:r>
              <a:rPr lang="sv-SE" dirty="0"/>
              <a:t> och Grant </a:t>
            </a:r>
            <a:r>
              <a:rPr lang="sv-SE" dirty="0" err="1"/>
              <a:t>Agreement</a:t>
            </a:r>
            <a:r>
              <a:rPr lang="sv-SE" dirty="0"/>
              <a:t> kan fattas av förvaltningsdirektören på delegation av nämnden för Intraservice</a:t>
            </a:r>
          </a:p>
          <a:p>
            <a:r>
              <a:rPr lang="sv-SE" dirty="0"/>
              <a:t>Kap 4.4: </a:t>
            </a:r>
            <a:r>
              <a:rPr lang="sv-SE" i="1" dirty="0"/>
              <a:t>Beslut om ansökan om externa medel (så som EU-bidrag, statliga bidrag, bidrag från stiftelser och fonder</a:t>
            </a:r>
            <a:r>
              <a:rPr lang="sv-SE" dirty="0"/>
              <a:t>).</a:t>
            </a:r>
          </a:p>
          <a:p>
            <a:r>
              <a:rPr lang="sv-SE" dirty="0"/>
              <a:t>Beslut fattas utifrån att</a:t>
            </a:r>
          </a:p>
          <a:p>
            <a:pPr lvl="1"/>
            <a:r>
              <a:rPr lang="sv-SE" dirty="0"/>
              <a:t>ansökan för projektet redan är inskickad och godkänd</a:t>
            </a:r>
          </a:p>
          <a:p>
            <a:pPr lvl="1"/>
            <a:r>
              <a:rPr lang="sv-SE" dirty="0"/>
              <a:t>Intraservice bedömer riskerna som relativt låga</a:t>
            </a:r>
          </a:p>
          <a:p>
            <a:pPr lvl="1"/>
            <a:r>
              <a:rPr lang="sv-SE" dirty="0"/>
              <a:t>stadsledningskontoret, stadsbyggnadsförvaltningen och </a:t>
            </a:r>
            <a:r>
              <a:rPr lang="sv-SE" dirty="0" err="1"/>
              <a:t>Lindholmen</a:t>
            </a:r>
            <a:r>
              <a:rPr lang="sv-SE" dirty="0"/>
              <a:t> Science Park delar bedömningen</a:t>
            </a:r>
          </a:p>
          <a:p>
            <a:pPr lvl="1"/>
            <a:r>
              <a:rPr lang="sv-SE" dirty="0"/>
              <a:t>nämnden för Intraservice informeras om att sådant beslut fattas.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006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F8A528-8A70-9273-5BD5-41BE0F97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6FBD31-1566-438B-934E-356228C0F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646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title"/>
          </p:nvPr>
        </p:nvSpPr>
        <p:spPr>
          <a:xfrm>
            <a:off x="8283387" y="647344"/>
            <a:ext cx="330401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sv-SE" dirty="0">
                <a:latin typeface="+mj-lt"/>
              </a:rPr>
              <a:t>The CU </a:t>
            </a:r>
            <a:r>
              <a:rPr lang="sv-SE" dirty="0" err="1">
                <a:latin typeface="+mj-lt"/>
              </a:rPr>
              <a:t>project</a:t>
            </a:r>
            <a:r>
              <a:rPr lang="sv-SE" dirty="0">
                <a:latin typeface="+mj-lt"/>
              </a:rPr>
              <a:t>: </a:t>
            </a:r>
            <a:r>
              <a:rPr lang="sv-SE" dirty="0" err="1">
                <a:latin typeface="+mj-lt"/>
              </a:rPr>
              <a:t>European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Citiverses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Uniting</a:t>
            </a:r>
            <a:r>
              <a:rPr lang="sv-SE" dirty="0">
                <a:latin typeface="+mj-lt"/>
              </a:rPr>
              <a:t> for </a:t>
            </a:r>
            <a:r>
              <a:rPr lang="sv-SE" dirty="0" err="1">
                <a:latin typeface="+mj-lt"/>
              </a:rPr>
              <a:t>Inclusiveness</a:t>
            </a:r>
            <a:endParaRPr dirty="0">
              <a:latin typeface="+mj-lt"/>
            </a:endParaRPr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7098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 txBox="1"/>
          <p:nvPr/>
        </p:nvSpPr>
        <p:spPr>
          <a:xfrm>
            <a:off x="7444701" y="5730475"/>
            <a:ext cx="4142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Digital </a:t>
            </a:r>
            <a:r>
              <a:rPr lang="sv-SE" sz="1600" b="0" i="0" u="none" strike="noStrike" cap="none" dirty="0" err="1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Europe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Program </a:t>
            </a:r>
            <a:br>
              <a:rPr lang="sv-SE" sz="1600" b="0" i="0" u="none" strike="noStrike" cap="non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</a:br>
            <a:r>
              <a:rPr lang="sv-SE" sz="1600" b="0" i="0" u="none" strike="noStrike" cap="none" dirty="0" err="1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Develop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sv-SE" sz="1600" b="0" i="0" u="none" strike="noStrike" cap="none" dirty="0" err="1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Citivers</a:t>
            </a:r>
            <a:r>
              <a:rPr lang="sv-SE" sz="1600" dirty="0" err="1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e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Projektstart 1 oktober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81eb010fd_0_6"/>
          <p:cNvSpPr txBox="1">
            <a:spLocks noGrp="1"/>
          </p:cNvSpPr>
          <p:nvPr>
            <p:ph type="body" idx="1"/>
          </p:nvPr>
        </p:nvSpPr>
        <p:spPr>
          <a:xfrm>
            <a:off x="770250" y="1263100"/>
            <a:ext cx="5586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600" b="1" dirty="0">
                <a:latin typeface="Arial"/>
                <a:ea typeface="Arial"/>
                <a:cs typeface="Arial"/>
                <a:sym typeface="Arial"/>
              </a:rPr>
              <a:t>Den fysiska staden är inte tillgänglig för alla.</a:t>
            </a: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Många familjer måste ta hänsyn till vissa familjemedlemmars särskilda behov, såsom fysiska hinder, mentala utmaningar, åldersrelaterade problem, sociala fobier, språkförståelse eller ångest.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En tillgänglig lokal digital tvilling skulle göra det möjligt för individer att </a:t>
            </a:r>
            <a:r>
              <a:rPr lang="sv-SE" sz="1600" b="1" dirty="0">
                <a:latin typeface="Arial"/>
                <a:ea typeface="Arial"/>
                <a:cs typeface="Arial"/>
                <a:sym typeface="Arial"/>
              </a:rPr>
              <a:t>planera,</a:t>
            </a: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600" b="1" dirty="0">
                <a:latin typeface="Arial"/>
                <a:ea typeface="Arial"/>
                <a:cs typeface="Arial"/>
                <a:sym typeface="Arial"/>
              </a:rPr>
              <a:t>skapa strategier</a:t>
            </a: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v-SE" sz="1600" b="1" dirty="0">
                <a:latin typeface="Arial"/>
                <a:ea typeface="Arial"/>
                <a:cs typeface="Arial"/>
                <a:sym typeface="Arial"/>
              </a:rPr>
              <a:t>öva</a:t>
            </a: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 på ett besök och </a:t>
            </a:r>
            <a:r>
              <a:rPr lang="sv-SE" sz="1600" b="1" dirty="0">
                <a:latin typeface="Arial"/>
                <a:ea typeface="Arial"/>
                <a:cs typeface="Arial"/>
                <a:sym typeface="Arial"/>
              </a:rPr>
              <a:t>uppleva</a:t>
            </a: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 staden </a:t>
            </a:r>
            <a:r>
              <a:rPr lang="sv-SE" sz="1600" b="1" dirty="0">
                <a:latin typeface="Arial"/>
                <a:ea typeface="Arial"/>
                <a:cs typeface="Arial"/>
                <a:sym typeface="Arial"/>
              </a:rPr>
              <a:t>från sin egen mobila smarta enhet</a:t>
            </a: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Genom att erbjuda denna tjänst kan den lokala digitala tvillingen:</a:t>
            </a:r>
            <a:endParaRPr sz="1600" dirty="0"/>
          </a:p>
          <a:p>
            <a:pPr marL="412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sänka trösklarna för fysiska besök</a:t>
            </a:r>
            <a:endParaRPr sz="1600" dirty="0"/>
          </a:p>
          <a:p>
            <a:pPr marL="412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skapa möjligheter för deltagande i staden, även om du fysiskt inte kan ta dig till nöjesparken, konserten eller Gothenburg Horse Show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2e81eb010fd_0_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47" r="15554"/>
          <a:stretch/>
        </p:blipFill>
        <p:spPr>
          <a:xfrm>
            <a:off x="6589641" y="168275"/>
            <a:ext cx="5415600" cy="58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e81eb010fd_0_6"/>
          <p:cNvSpPr txBox="1">
            <a:spLocks noGrp="1"/>
          </p:cNvSpPr>
          <p:nvPr>
            <p:ph type="title"/>
          </p:nvPr>
        </p:nvSpPr>
        <p:spPr>
          <a:xfrm>
            <a:off x="746125" y="597000"/>
            <a:ext cx="52050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sv-SE" dirty="0">
                <a:latin typeface="+mj-lt"/>
              </a:rPr>
              <a:t>Vårt projekt - the </a:t>
            </a:r>
            <a:r>
              <a:rPr lang="sv-SE" dirty="0" err="1">
                <a:latin typeface="+mj-lt"/>
              </a:rPr>
              <a:t>Why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e81eb010fd_0_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47" r="15554"/>
          <a:stretch/>
        </p:blipFill>
        <p:spPr>
          <a:xfrm>
            <a:off x="6589641" y="168275"/>
            <a:ext cx="5415600" cy="58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e81eb010fd_0_12"/>
          <p:cNvSpPr txBox="1">
            <a:spLocks noGrp="1"/>
          </p:cNvSpPr>
          <p:nvPr>
            <p:ph type="title"/>
          </p:nvPr>
        </p:nvSpPr>
        <p:spPr>
          <a:xfrm>
            <a:off x="617350" y="611950"/>
            <a:ext cx="5602500" cy="6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sv-SE" dirty="0" err="1">
                <a:latin typeface="+mj-lt"/>
              </a:rPr>
              <a:t>Inclusion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included</a:t>
            </a:r>
            <a:endParaRPr dirty="0">
              <a:latin typeface="+mj-lt"/>
            </a:endParaRPr>
          </a:p>
        </p:txBody>
      </p:sp>
      <p:sp>
        <p:nvSpPr>
          <p:cNvPr id="184" name="Google Shape;184;g2e81eb010fd_0_12"/>
          <p:cNvSpPr txBox="1">
            <a:spLocks noGrp="1"/>
          </p:cNvSpPr>
          <p:nvPr>
            <p:ph type="body" idx="1"/>
          </p:nvPr>
        </p:nvSpPr>
        <p:spPr>
          <a:xfrm>
            <a:off x="179400" y="1341275"/>
            <a:ext cx="5951100" cy="3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99"/>
              <a:buNone/>
            </a:pP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Projektet</a:t>
            </a:r>
            <a:r>
              <a:rPr lang="sv-SE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600" b="1" dirty="0" err="1"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sv-SE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600" b="1" dirty="0" err="1">
                <a:latin typeface="Arial"/>
                <a:ea typeface="Arial"/>
                <a:cs typeface="Arial"/>
                <a:sym typeface="Arial"/>
              </a:rPr>
              <a:t>Citiverses</a:t>
            </a:r>
            <a:r>
              <a:rPr lang="sv-SE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600" b="1" dirty="0" err="1">
                <a:latin typeface="Arial"/>
                <a:ea typeface="Arial"/>
                <a:cs typeface="Arial"/>
                <a:sym typeface="Arial"/>
              </a:rPr>
              <a:t>Uniting</a:t>
            </a:r>
            <a:r>
              <a:rPr lang="sv-SE" sz="1600" b="1" dirty="0"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sv-SE" sz="1600" b="1" dirty="0" err="1">
                <a:latin typeface="Arial"/>
                <a:ea typeface="Arial"/>
                <a:cs typeface="Arial"/>
                <a:sym typeface="Arial"/>
              </a:rPr>
              <a:t>Inclusiveness</a:t>
            </a:r>
            <a:r>
              <a:rPr lang="sv-SE" sz="1600" b="1" dirty="0">
                <a:latin typeface="Arial"/>
                <a:ea typeface="Arial"/>
                <a:cs typeface="Arial"/>
                <a:sym typeface="Arial"/>
              </a:rPr>
              <a:t> (CU) </a:t>
            </a: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representerar ett omvälvande steg i urban digital innovation och erbjuder en inkluderande, tillgänglig digital tvilling som är skräddarsydd för behoven hos den breda mångfalden av medborgare och besökare  - oavsett ålder eller förmågor.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Genom att utgå från användarcentrerad och universell design när vi implementerar den nya tekniken, sätter detta initiativ en ny standard för smart, hållbar stadsutveckling i linje med EU:s digitala strategi.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Vårt samarbetssätt kombinerar expertis över alla samhällssektorer och levererar en skalbar, replikerbar modell som förbättrar livskvaliteten och driver digital inkludering över hela Europa.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c8286b193_0_0"/>
          <p:cNvSpPr txBox="1">
            <a:spLocks noGrp="1"/>
          </p:cNvSpPr>
          <p:nvPr>
            <p:ph type="title"/>
          </p:nvPr>
        </p:nvSpPr>
        <p:spPr>
          <a:xfrm>
            <a:off x="758526" y="382844"/>
            <a:ext cx="60183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sv-SE" sz="3400" dirty="0">
                <a:latin typeface="+mj-lt"/>
              </a:rPr>
              <a:t>Ett omfattande konsortium </a:t>
            </a:r>
            <a:endParaRPr sz="3400" dirty="0">
              <a:latin typeface="+mj-lt"/>
            </a:endParaRPr>
          </a:p>
        </p:txBody>
      </p:sp>
      <p:sp>
        <p:nvSpPr>
          <p:cNvPr id="190" name="Google Shape;190;g29c8286b193_0_0"/>
          <p:cNvSpPr txBox="1">
            <a:spLocks noGrp="1"/>
          </p:cNvSpPr>
          <p:nvPr>
            <p:ph type="body" idx="1"/>
          </p:nvPr>
        </p:nvSpPr>
        <p:spPr>
          <a:xfrm>
            <a:off x="758525" y="1362343"/>
            <a:ext cx="5700300" cy="3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b="1" u="sng" dirty="0">
                <a:latin typeface="Arial"/>
                <a:ea typeface="Arial"/>
                <a:cs typeface="Arial"/>
                <a:sym typeface="Arial"/>
              </a:rPr>
              <a:t>Partners</a:t>
            </a:r>
            <a:r>
              <a:rPr lang="sv-SE" sz="1200" u="sng" dirty="0"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lang="sv-SE" sz="1200" u="sng" dirty="0">
                <a:latin typeface="Arial"/>
                <a:ea typeface="Arial"/>
                <a:cs typeface="Arial"/>
                <a:sym typeface="Arial"/>
              </a:rPr>
            </a:b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Lindholmen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Science Park (Sweden)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City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Goteborg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(Sweden) (Public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Goteborg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&amp; Co (Sweden) (Public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GATE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Institute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, Sofia University “St.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Kliment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Ohridski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” (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Bulgaria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 (Private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ICEBERG PLUS (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Romania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 (Private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Future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Memories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AB (Sweden) (Private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Our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Normal Association (Sweden) (NGO)</a:t>
            </a:r>
            <a:endParaRPr sz="12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Research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Institutes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Sweden (RISE) (Sweden) 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Pointlabs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Romania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 (Private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University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Twente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, (The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Netherlands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  ITC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Faculty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Geoinformation Science and Earth Observation (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Academia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Virtual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Design (Sweden) (Private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Softserve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Poland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 (Private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Liseberg AB (Sweden) (Public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1200" u="sng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b="1" u="sng" dirty="0">
                <a:latin typeface="Arial"/>
                <a:ea typeface="Arial"/>
                <a:cs typeface="Arial"/>
                <a:sym typeface="Arial"/>
              </a:rPr>
              <a:t>Associerade Partners:</a:t>
            </a:r>
            <a:br>
              <a:rPr lang="sv-SE" sz="1200" dirty="0">
                <a:latin typeface="Arial"/>
                <a:ea typeface="Arial"/>
                <a:cs typeface="Arial"/>
                <a:sym typeface="Arial"/>
              </a:rPr>
            </a:b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Kungsbacka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municipality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(Sweden) (Public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Business,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Economics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Law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at the University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 Gothenburg (Sweden)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Västra Götalandsregionen (Sweden) (Public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YRGO (Sweden) (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Academia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DTCC (Sweden) (Public </a:t>
            </a:r>
            <a:r>
              <a:rPr lang="sv-SE" sz="1200" dirty="0" err="1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sv-SE" sz="1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91" name="Google Shape;191;g29c8286b193_0_0"/>
          <p:cNvSpPr txBox="1">
            <a:spLocks noGrp="1"/>
          </p:cNvSpPr>
          <p:nvPr>
            <p:ph type="ftr" idx="11"/>
          </p:nvPr>
        </p:nvSpPr>
        <p:spPr>
          <a:xfrm>
            <a:off x="6589711" y="6558777"/>
            <a:ext cx="4567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9c8286b193_0_0"/>
          <p:cNvSpPr txBox="1">
            <a:spLocks noGrp="1"/>
          </p:cNvSpPr>
          <p:nvPr>
            <p:ph type="dt" idx="10"/>
          </p:nvPr>
        </p:nvSpPr>
        <p:spPr>
          <a:xfrm>
            <a:off x="11177516" y="6558777"/>
            <a:ext cx="5001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2023-11-17</a:t>
            </a:r>
            <a:endParaRPr/>
          </a:p>
        </p:txBody>
      </p:sp>
      <p:pic>
        <p:nvPicPr>
          <p:cNvPr id="193" name="Google Shape;193;g29c8286b193_0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47" r="15554"/>
          <a:stretch/>
        </p:blipFill>
        <p:spPr>
          <a:xfrm>
            <a:off x="6589641" y="168275"/>
            <a:ext cx="5415600" cy="585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9c8286b19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758525" y="981475"/>
            <a:ext cx="3277349" cy="3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dd2087d8c_0_9"/>
          <p:cNvSpPr txBox="1">
            <a:spLocks noGrp="1"/>
          </p:cNvSpPr>
          <p:nvPr>
            <p:ph type="title"/>
          </p:nvPr>
        </p:nvSpPr>
        <p:spPr>
          <a:xfrm>
            <a:off x="746125" y="636587"/>
            <a:ext cx="9180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01" name="Google Shape;201;g29dd2087d8c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0" y="0"/>
            <a:ext cx="11939600" cy="6448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9dd2087d8c_0_9"/>
          <p:cNvSpPr txBox="1"/>
          <p:nvPr/>
        </p:nvSpPr>
        <p:spPr>
          <a:xfrm>
            <a:off x="191625" y="6320690"/>
            <a:ext cx="7143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v-SE" sz="2000" i="0" u="none" strike="noStrike" cap="non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30 </a:t>
            </a:r>
            <a:r>
              <a:rPr lang="sv-SE" sz="2000" i="0" u="none" strike="noStrike" cap="none" dirty="0" err="1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months</a:t>
            </a:r>
            <a:r>
              <a:rPr lang="sv-SE" sz="2000" i="0" u="none" strike="noStrike" cap="non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sv-SE" sz="2000" i="0" u="none" strike="noStrike" cap="none" dirty="0" err="1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workplan</a:t>
            </a:r>
            <a:r>
              <a:rPr lang="sv-SE" sz="2000" i="0" u="none" strike="noStrike" cap="non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endParaRPr sz="2000" i="0" u="none" strike="noStrike" cap="none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dd2087d8c_0_52"/>
          <p:cNvSpPr txBox="1">
            <a:spLocks noGrp="1"/>
          </p:cNvSpPr>
          <p:nvPr>
            <p:ph type="title"/>
          </p:nvPr>
        </p:nvSpPr>
        <p:spPr>
          <a:xfrm>
            <a:off x="746125" y="636575"/>
            <a:ext cx="54156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sv-SE" dirty="0">
                <a:latin typeface="+mj-lt"/>
              </a:rPr>
              <a:t>Nya positiva möjligheter</a:t>
            </a:r>
            <a:endParaRPr dirty="0">
              <a:latin typeface="+mj-lt"/>
            </a:endParaRPr>
          </a:p>
        </p:txBody>
      </p:sp>
      <p:sp>
        <p:nvSpPr>
          <p:cNvPr id="208" name="Google Shape;208;g29dd2087d8c_0_52"/>
          <p:cNvSpPr txBox="1">
            <a:spLocks noGrp="1"/>
          </p:cNvSpPr>
          <p:nvPr>
            <p:ph type="body" idx="1"/>
          </p:nvPr>
        </p:nvSpPr>
        <p:spPr>
          <a:xfrm>
            <a:off x="746125" y="1406769"/>
            <a:ext cx="5415600" cy="455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Det finns ett brett samförstånd inom samhället om vikten av lika rättigheter för medborgarna. Men tillgången på upplevelser och tjänster är inte jämlik, vilket direkt påverkar cirka 75 miljoner människor i Europa.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Genom att minska hindren för att ta del av den digitala staden kommer CU-projektet att förbättra tillgängligheten till den fysiska staden. Med det utvecklar konsortiet en ny standard för inkludering i Europa.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Detta initiativ utvecklar inte bara Göteborg som stad utan blir en modell för digital inkludering och hållbarhet i </a:t>
            </a:r>
            <a:br>
              <a:rPr lang="sv-SE" sz="1600" dirty="0">
                <a:latin typeface="Arial"/>
                <a:ea typeface="Arial"/>
                <a:cs typeface="Arial"/>
                <a:sym typeface="Arial"/>
              </a:rPr>
            </a:br>
            <a:r>
              <a:rPr lang="sv-SE" sz="1600" dirty="0">
                <a:latin typeface="Arial"/>
                <a:ea typeface="Arial"/>
                <a:cs typeface="Arial"/>
                <a:sym typeface="Arial"/>
              </a:rPr>
              <a:t>urbana Europa.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1500" i="1" dirty="0">
                <a:latin typeface="Arial"/>
                <a:ea typeface="Arial"/>
                <a:cs typeface="Arial"/>
                <a:sym typeface="Arial"/>
              </a:rPr>
              <a:t>CU </a:t>
            </a:r>
            <a:r>
              <a:rPr lang="sv-SE" sz="1500" i="1" dirty="0" err="1">
                <a:latin typeface="Arial"/>
                <a:ea typeface="Arial"/>
                <a:cs typeface="Arial"/>
                <a:sym typeface="Arial"/>
              </a:rPr>
              <a:t>soon</a:t>
            </a:r>
            <a:r>
              <a:rPr lang="sv-SE" sz="1500" i="1" dirty="0">
                <a:latin typeface="Arial"/>
                <a:ea typeface="Arial"/>
                <a:cs typeface="Arial"/>
                <a:sym typeface="Arial"/>
              </a:rPr>
              <a:t>!</a:t>
            </a:r>
            <a:endParaRPr sz="1500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9dd2087d8c_0_52"/>
          <p:cNvSpPr txBox="1">
            <a:spLocks noGrp="1"/>
          </p:cNvSpPr>
          <p:nvPr>
            <p:ph type="ftr" idx="11"/>
          </p:nvPr>
        </p:nvSpPr>
        <p:spPr>
          <a:xfrm>
            <a:off x="6589711" y="6558777"/>
            <a:ext cx="4567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29dd2087d8c_0_52"/>
          <p:cNvSpPr txBox="1">
            <a:spLocks noGrp="1"/>
          </p:cNvSpPr>
          <p:nvPr>
            <p:ph type="dt" idx="10"/>
          </p:nvPr>
        </p:nvSpPr>
        <p:spPr>
          <a:xfrm>
            <a:off x="11177516" y="6558777"/>
            <a:ext cx="5001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2023-11-17</a:t>
            </a:r>
            <a:endParaRPr/>
          </a:p>
        </p:txBody>
      </p:sp>
      <p:pic>
        <p:nvPicPr>
          <p:cNvPr id="211" name="Google Shape;211;g29dd2087d8c_0_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47" r="15554"/>
          <a:stretch/>
        </p:blipFill>
        <p:spPr>
          <a:xfrm>
            <a:off x="6589641" y="168275"/>
            <a:ext cx="5415600" cy="58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81eb010fd_0_180"/>
          <p:cNvSpPr txBox="1">
            <a:spLocks noGrp="1"/>
          </p:cNvSpPr>
          <p:nvPr>
            <p:ph type="title"/>
          </p:nvPr>
        </p:nvSpPr>
        <p:spPr>
          <a:xfrm>
            <a:off x="746125" y="636575"/>
            <a:ext cx="54156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sv-SE" dirty="0">
                <a:latin typeface="+mj-lt"/>
              </a:rPr>
              <a:t>Följ projektet!</a:t>
            </a:r>
            <a:endParaRPr dirty="0">
              <a:latin typeface="+mj-lt"/>
            </a:endParaRPr>
          </a:p>
        </p:txBody>
      </p:sp>
      <p:sp>
        <p:nvSpPr>
          <p:cNvPr id="217" name="Google Shape;217;g2e81eb010fd_0_180"/>
          <p:cNvSpPr txBox="1">
            <a:spLocks noGrp="1"/>
          </p:cNvSpPr>
          <p:nvPr>
            <p:ph type="body" idx="1"/>
          </p:nvPr>
        </p:nvSpPr>
        <p:spPr>
          <a:xfrm>
            <a:off x="746125" y="2132825"/>
            <a:ext cx="5415600" cy="3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2400" b="1" dirty="0">
                <a:latin typeface="Arial"/>
                <a:ea typeface="Arial"/>
                <a:cs typeface="Arial"/>
                <a:sym typeface="Arial"/>
              </a:rPr>
              <a:t>Xperience </a:t>
            </a:r>
            <a:r>
              <a:rPr lang="sv-SE" sz="2400" b="1" dirty="0" err="1">
                <a:latin typeface="Arial"/>
                <a:ea typeface="Arial"/>
                <a:cs typeface="Arial"/>
                <a:sym typeface="Arial"/>
              </a:rPr>
              <a:t>Next</a:t>
            </a:r>
            <a:br>
              <a:rPr lang="sv-SE" sz="2400" b="1" dirty="0">
                <a:latin typeface="Arial"/>
                <a:ea typeface="Arial"/>
                <a:cs typeface="Arial"/>
                <a:sym typeface="Arial"/>
              </a:rPr>
            </a:br>
            <a:r>
              <a:rPr lang="sv-SE" sz="2400" dirty="0">
                <a:latin typeface="Arial"/>
                <a:ea typeface="Arial"/>
                <a:cs typeface="Arial"/>
                <a:sym typeface="Arial"/>
              </a:rPr>
              <a:t>Upplevelseindustrins innovationsprogram på </a:t>
            </a:r>
            <a:br>
              <a:rPr lang="sv-SE" sz="2400" dirty="0">
                <a:latin typeface="Arial"/>
                <a:ea typeface="Arial"/>
                <a:cs typeface="Arial"/>
                <a:sym typeface="Arial"/>
              </a:rPr>
            </a:br>
            <a:r>
              <a:rPr lang="sv-SE" sz="2400" dirty="0" err="1">
                <a:latin typeface="Arial"/>
                <a:ea typeface="Arial"/>
                <a:cs typeface="Arial"/>
                <a:sym typeface="Arial"/>
              </a:rPr>
              <a:t>Lindholmen</a:t>
            </a:r>
            <a:r>
              <a:rPr lang="sv-SE" sz="2400" dirty="0">
                <a:latin typeface="Arial"/>
                <a:ea typeface="Arial"/>
                <a:cs typeface="Arial"/>
                <a:sym typeface="Arial"/>
              </a:rPr>
              <a:t> Science Park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2300" i="1" dirty="0">
                <a:latin typeface="Arial"/>
                <a:ea typeface="Arial"/>
                <a:cs typeface="Arial"/>
                <a:sym typeface="Arial"/>
              </a:rPr>
              <a:t>CU </a:t>
            </a:r>
            <a:r>
              <a:rPr lang="sv-SE" sz="2300" i="1" dirty="0" err="1">
                <a:latin typeface="Arial"/>
                <a:ea typeface="Arial"/>
                <a:cs typeface="Arial"/>
                <a:sym typeface="Arial"/>
              </a:rPr>
              <a:t>soon</a:t>
            </a:r>
            <a:r>
              <a:rPr lang="sv-SE" sz="2300" i="1" dirty="0">
                <a:latin typeface="Arial"/>
                <a:ea typeface="Arial"/>
                <a:cs typeface="Arial"/>
                <a:sym typeface="Arial"/>
              </a:rPr>
              <a:t>!</a:t>
            </a:r>
            <a:endParaRPr sz="2300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e81eb010fd_0_180"/>
          <p:cNvSpPr txBox="1">
            <a:spLocks noGrp="1"/>
          </p:cNvSpPr>
          <p:nvPr>
            <p:ph type="ftr" idx="11"/>
          </p:nvPr>
        </p:nvSpPr>
        <p:spPr>
          <a:xfrm>
            <a:off x="6589711" y="6558777"/>
            <a:ext cx="4567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2e81eb010fd_0_180"/>
          <p:cNvSpPr txBox="1">
            <a:spLocks noGrp="1"/>
          </p:cNvSpPr>
          <p:nvPr>
            <p:ph type="dt" idx="10"/>
          </p:nvPr>
        </p:nvSpPr>
        <p:spPr>
          <a:xfrm>
            <a:off x="11177516" y="6558777"/>
            <a:ext cx="5001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2023-11-17</a:t>
            </a:r>
            <a:endParaRPr/>
          </a:p>
        </p:txBody>
      </p:sp>
      <p:pic>
        <p:nvPicPr>
          <p:cNvPr id="220" name="Google Shape;220;g2e81eb010fd_0_18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47" r="15554"/>
          <a:stretch/>
        </p:blipFill>
        <p:spPr>
          <a:xfrm>
            <a:off x="6589641" y="168275"/>
            <a:ext cx="5415600" cy="58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81eb010fd_0_0"/>
          <p:cNvSpPr txBox="1">
            <a:spLocks noGrp="1"/>
          </p:cNvSpPr>
          <p:nvPr>
            <p:ph type="body" idx="1"/>
          </p:nvPr>
        </p:nvSpPr>
        <p:spPr>
          <a:xfrm>
            <a:off x="750406" y="2196123"/>
            <a:ext cx="5205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t" anchorCtr="0">
            <a:normAutofit fontScale="70000" lnSpcReduction="20000"/>
          </a:bodyPr>
          <a:lstStyle/>
          <a:p>
            <a:pPr marL="412750" lvl="0" indent="-2914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v-SE" sz="2300" dirty="0">
                <a:latin typeface="+mn-lt"/>
                <a:ea typeface="Arial"/>
                <a:cs typeface="Arial"/>
                <a:sym typeface="Arial"/>
              </a:rPr>
              <a:t>Digital stadsutveckling i ca 80.000 kommuner </a:t>
            </a:r>
            <a:br>
              <a:rPr lang="sv-SE" sz="2300" dirty="0">
                <a:latin typeface="+mn-lt"/>
                <a:ea typeface="Arial"/>
                <a:cs typeface="Arial"/>
                <a:sym typeface="Arial"/>
              </a:rPr>
            </a:br>
            <a:r>
              <a:rPr lang="sv-SE" sz="2300" dirty="0">
                <a:latin typeface="+mn-lt"/>
                <a:ea typeface="Arial"/>
                <a:cs typeface="Arial"/>
                <a:sym typeface="Arial"/>
              </a:rPr>
              <a:t>inom 10 år</a:t>
            </a:r>
            <a:endParaRPr sz="2300" dirty="0">
              <a:latin typeface="+mn-lt"/>
              <a:ea typeface="Arial"/>
              <a:cs typeface="Arial"/>
              <a:sym typeface="Arial"/>
            </a:endParaRPr>
          </a:p>
          <a:p>
            <a:pPr marL="412750" lvl="0" indent="-2914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v-SE" sz="2300" dirty="0">
                <a:latin typeface="+mn-lt"/>
                <a:ea typeface="Arial"/>
                <a:cs typeface="Arial"/>
                <a:sym typeface="Arial"/>
              </a:rPr>
              <a:t>Standardisering och </a:t>
            </a:r>
            <a:r>
              <a:rPr lang="sv-SE" sz="2300" dirty="0" err="1">
                <a:latin typeface="+mn-lt"/>
                <a:ea typeface="Arial"/>
                <a:cs typeface="Arial"/>
                <a:sym typeface="Arial"/>
              </a:rPr>
              <a:t>interoperabilitet</a:t>
            </a:r>
            <a:r>
              <a:rPr lang="sv-SE" sz="2300" dirty="0">
                <a:latin typeface="+mn-lt"/>
                <a:ea typeface="Arial"/>
                <a:cs typeface="Arial"/>
                <a:sym typeface="Arial"/>
              </a:rPr>
              <a:t> nödvändig </a:t>
            </a:r>
            <a:endParaRPr sz="2300" dirty="0">
              <a:latin typeface="+mn-lt"/>
              <a:ea typeface="Arial"/>
              <a:cs typeface="Arial"/>
              <a:sym typeface="Arial"/>
            </a:endParaRPr>
          </a:p>
          <a:p>
            <a:pPr marL="412750" lvl="0" indent="-2914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v-SE" sz="2300" dirty="0">
                <a:latin typeface="+mn-lt"/>
                <a:ea typeface="Arial"/>
                <a:cs typeface="Arial"/>
                <a:sym typeface="Arial"/>
              </a:rPr>
              <a:t>Grunden lagt inom </a:t>
            </a:r>
            <a:r>
              <a:rPr lang="sv-SE" sz="2300" dirty="0" err="1">
                <a:latin typeface="+mn-lt"/>
                <a:ea typeface="Arial"/>
                <a:cs typeface="Arial"/>
                <a:sym typeface="Arial"/>
              </a:rPr>
              <a:t>IoT</a:t>
            </a:r>
            <a:r>
              <a:rPr lang="sv-SE" sz="2300" dirty="0">
                <a:latin typeface="+mn-lt"/>
                <a:ea typeface="Arial"/>
                <a:cs typeface="Arial"/>
                <a:sym typeface="Arial"/>
              </a:rPr>
              <a:t> sedan 2019 (RISE driver det svenska arbetet med kommunerna genom Smart City Lab).</a:t>
            </a:r>
            <a:endParaRPr sz="2300" dirty="0">
              <a:latin typeface="+mn-lt"/>
              <a:ea typeface="Arial"/>
              <a:cs typeface="Arial"/>
              <a:sym typeface="Arial"/>
            </a:endParaRPr>
          </a:p>
          <a:p>
            <a:pPr marL="412750" lvl="0" indent="-2914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v-SE" sz="2300" dirty="0">
                <a:latin typeface="+mn-lt"/>
                <a:ea typeface="Arial"/>
                <a:cs typeface="Arial"/>
                <a:sym typeface="Arial"/>
              </a:rPr>
              <a:t>Digitala tvillingar följer genom “</a:t>
            </a:r>
            <a:r>
              <a:rPr lang="sv-SE" sz="2300" dirty="0" err="1">
                <a:latin typeface="+mn-lt"/>
                <a:ea typeface="Arial"/>
                <a:cs typeface="Arial"/>
                <a:sym typeface="Arial"/>
              </a:rPr>
              <a:t>Citiverse</a:t>
            </a:r>
            <a:r>
              <a:rPr lang="sv-SE" sz="2300" dirty="0">
                <a:latin typeface="+mn-lt"/>
                <a:ea typeface="Arial"/>
                <a:cs typeface="Arial"/>
                <a:sym typeface="Arial"/>
              </a:rPr>
              <a:t>” ett strategiskt område för att utveckla EU</a:t>
            </a:r>
            <a:endParaRPr sz="2300" dirty="0">
              <a:latin typeface="+mn-lt"/>
              <a:ea typeface="Arial"/>
              <a:cs typeface="Arial"/>
              <a:sym typeface="Arial"/>
            </a:endParaRPr>
          </a:p>
          <a:p>
            <a:pPr marL="412750" lvl="0" indent="-3152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2217"/>
              <a:buFont typeface="Arial"/>
              <a:buChar char="•"/>
            </a:pPr>
            <a:r>
              <a:rPr lang="sv-SE" sz="2300" dirty="0">
                <a:latin typeface="+mn-lt"/>
              </a:rPr>
              <a:t>Utlysningar styr i önskad riktning:</a:t>
            </a:r>
            <a:r>
              <a:rPr lang="sv-SE" sz="2300" u="sng" dirty="0">
                <a:latin typeface="+mn-lt"/>
              </a:rPr>
              <a:t> </a:t>
            </a:r>
            <a:r>
              <a:rPr lang="sv-SE" sz="2300" dirty="0">
                <a:latin typeface="+mn-lt"/>
              </a:rPr>
              <a:t>“Om ni vill göra något i den här riktningen, stöttar vi med 50%”</a:t>
            </a:r>
            <a:endParaRPr sz="2300" dirty="0">
              <a:latin typeface="+mn-lt"/>
            </a:endParaRPr>
          </a:p>
          <a:p>
            <a:pPr marL="412750" lvl="0" indent="-3152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2217"/>
              <a:buFont typeface="Arial"/>
              <a:buChar char="•"/>
            </a:pPr>
            <a:r>
              <a:rPr lang="sv-SE" sz="2300" dirty="0">
                <a:latin typeface="+mn-lt"/>
              </a:rPr>
              <a:t>Citizen </a:t>
            </a:r>
            <a:r>
              <a:rPr lang="sv-SE" sz="2300" dirty="0" err="1">
                <a:latin typeface="+mn-lt"/>
              </a:rPr>
              <a:t>centric</a:t>
            </a:r>
            <a:r>
              <a:rPr lang="sv-SE" sz="2300" dirty="0">
                <a:latin typeface="+mn-lt"/>
              </a:rPr>
              <a:t> - I de digitala tvillingar synliggörs </a:t>
            </a:r>
            <a:br>
              <a:rPr lang="sv-SE" sz="2300" dirty="0">
                <a:latin typeface="+mn-lt"/>
              </a:rPr>
            </a:br>
            <a:r>
              <a:rPr lang="sv-SE" sz="2300" dirty="0" err="1">
                <a:latin typeface="+mn-lt"/>
              </a:rPr>
              <a:t>IoT</a:t>
            </a:r>
            <a:r>
              <a:rPr lang="sv-SE" sz="2300" dirty="0">
                <a:latin typeface="+mn-lt"/>
              </a:rPr>
              <a:t>, historia, framtid, scenario planning …</a:t>
            </a:r>
            <a:endParaRPr sz="2300" dirty="0"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37500"/>
              <a:buNone/>
            </a:pPr>
            <a:endParaRPr sz="16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37500"/>
              <a:buNone/>
            </a:pPr>
            <a:endParaRPr sz="1600" b="1" dirty="0"/>
          </a:p>
        </p:txBody>
      </p:sp>
      <p:pic>
        <p:nvPicPr>
          <p:cNvPr id="226" name="Google Shape;226;g2e81eb010fd_0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47" r="15554"/>
          <a:stretch/>
        </p:blipFill>
        <p:spPr>
          <a:xfrm>
            <a:off x="6589641" y="168275"/>
            <a:ext cx="5415600" cy="58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e81eb010fd_0_0"/>
          <p:cNvSpPr txBox="1">
            <a:spLocks noGrp="1"/>
          </p:cNvSpPr>
          <p:nvPr>
            <p:ph type="title"/>
          </p:nvPr>
        </p:nvSpPr>
        <p:spPr>
          <a:xfrm>
            <a:off x="875556" y="511075"/>
            <a:ext cx="52050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sv-SE" dirty="0" err="1">
                <a:latin typeface="+mj-lt"/>
              </a:rPr>
              <a:t>CitiVerse</a:t>
            </a:r>
            <a:r>
              <a:rPr lang="sv-SE" dirty="0">
                <a:latin typeface="+mj-lt"/>
              </a:rPr>
              <a:t> - en strategisk satsning inom Digital </a:t>
            </a:r>
            <a:r>
              <a:rPr lang="sv-SE" dirty="0" err="1">
                <a:latin typeface="+mj-lt"/>
              </a:rPr>
              <a:t>Europe</a:t>
            </a:r>
            <a:r>
              <a:rPr lang="sv-SE" dirty="0">
                <a:latin typeface="+mj-lt"/>
              </a:rPr>
              <a:t>  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265C060E-099B-415E-BA42-CFF4637A76E3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96B90783-CC75-467E-BCB7-F6EEC8079FBB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294A0308-BA35-4687-91CC-A7A467E5485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E0181F68-6937-48C4-9B2F-4650D7D56AE7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AB207AF3-E8F2-4D0A-9ED5-1E67730710DE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F0FC8579-1FAF-4789-888A-17E82A425BCA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B85D439A-F943-47EB-846D-72AF4F255BFA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8F9D1DAA-C6FE-4D84-A98D-E176855209CB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76E12DA8</Template>
  <TotalTime>0</TotalTime>
  <Words>1974</Words>
  <Application>Microsoft Office PowerPoint</Application>
  <PresentationFormat>Bredbild</PresentationFormat>
  <Paragraphs>143</Paragraphs>
  <Slides>16</Slides>
  <Notes>8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Calibri</vt:lpstr>
      <vt:lpstr>Helvetica Neue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CU-projektet</vt:lpstr>
      <vt:lpstr>The CU project: European Citiverses Uniting for Inclusiveness</vt:lpstr>
      <vt:lpstr>Vårt projekt - the Why</vt:lpstr>
      <vt:lpstr>Inclusion included</vt:lpstr>
      <vt:lpstr>Ett omfattande konsortium </vt:lpstr>
      <vt:lpstr>PowerPoint-presentation</vt:lpstr>
      <vt:lpstr>Nya positiva möjligheter</vt:lpstr>
      <vt:lpstr>Följ projektet!</vt:lpstr>
      <vt:lpstr>CitiVerse - en strategisk satsning inom Digital Europe  </vt:lpstr>
      <vt:lpstr>CU-projektet</vt:lpstr>
      <vt:lpstr>Intraservices ansvar för projektet</vt:lpstr>
      <vt:lpstr>Undertecknande av dokument</vt:lpstr>
      <vt:lpstr>Risker</vt:lpstr>
      <vt:lpstr>Reducering av risker</vt:lpstr>
      <vt:lpstr>Beslut kopplat till undertecknande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</dc:title>
  <dc:creator>Henrik Hoffmeister</dc:creator>
  <cp:lastModifiedBy>Henrik Hoffmeister</cp:lastModifiedBy>
  <cp:revision>17</cp:revision>
  <dcterms:created xsi:type="dcterms:W3CDTF">2024-06-24T08:56:43Z</dcterms:created>
  <dcterms:modified xsi:type="dcterms:W3CDTF">2024-06-27T08:24:08Z</dcterms:modified>
</cp:coreProperties>
</file>